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0680700" cy="7556500"/>
  <p:notesSz cx="6858000" cy="9144000"/>
  <p:embeddedFontLst>
    <p:embeddedFont>
      <p:font typeface="Arial Narrow" panose="020B0604020202020204" pitchFamily="34" charset="0"/>
      <p:regular r:id="rId56"/>
      <p:bold r:id="rId57"/>
      <p:italic r:id="rId58"/>
      <p:boldItalic r:id="rId59"/>
    </p:embeddedFont>
    <p:embeddedFont>
      <p:font typeface="Arimo"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105"/>
    <p:restoredTop sz="94720"/>
  </p:normalViewPr>
  <p:slideViewPr>
    <p:cSldViewPr snapToGrid="0" snapToObjects="1">
      <p:cViewPr varScale="1">
        <p:scale>
          <a:sx n="192" d="100"/>
          <a:sy n="192" d="100"/>
        </p:scale>
        <p:origin x="29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Subjective Methods for Measuring QoE start here - must be done on 29/30 Nov</a:t>
            </a:r>
            <a:endParaRPr b="1" dirty="0"/>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ab0317b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ab0317b83_0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ab0317b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ab0317b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b0317b83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b0317b83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ab0317b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ab0317b8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b0317b8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ab0317b8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ab0317b8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ab0317b83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b0317b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b0317b83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b0317b83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b0317b83_0_1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b0317b8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b0317b83_0_1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4"/>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3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2" name="Google Shape;162;p38"/>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3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6" name="Google Shape;166;p39"/>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0" name="Google Shape;170;p40"/>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4" name="Google Shape;174;p41"/>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75" name="Google Shape;175;p41"/>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76" name="Google Shape;176;p4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9" name="Google Shape;179;p42"/>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42"/>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81" name="Google Shape;181;p4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82"/>
        <p:cNvGrpSpPr/>
        <p:nvPr/>
      </p:nvGrpSpPr>
      <p:grpSpPr>
        <a:xfrm>
          <a:off x="0" y="0"/>
          <a:ext cx="0" cy="0"/>
          <a:chOff x="0" y="0"/>
          <a:chExt cx="0" cy="0"/>
        </a:xfrm>
      </p:grpSpPr>
      <p:sp>
        <p:nvSpPr>
          <p:cNvPr id="183" name="Google Shape;183;p4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6" name="Google Shape;186;p4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0" name="Google Shape;190;p45"/>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5"/>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2" name="Google Shape;192;p45"/>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6"/>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1" name="Google Shape;201;p47"/>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2" name="Google Shape;202;p4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03"/>
        <p:cNvGrpSpPr/>
        <p:nvPr/>
      </p:nvGrpSpPr>
      <p:grpSpPr>
        <a:xfrm>
          <a:off x="0" y="0"/>
          <a:ext cx="0" cy="0"/>
          <a:chOff x="0" y="0"/>
          <a:chExt cx="0" cy="0"/>
        </a:xfrm>
      </p:grpSpPr>
      <p:sp>
        <p:nvSpPr>
          <p:cNvPr id="204" name="Google Shape;204;p48"/>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5" name="Google Shape;205;p48"/>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6" name="Google Shape;206;p4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8" name="Google Shape;158;p37"/>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3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vq.kt.agh.edu.pl/"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 Id="rId9"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a:solidFill>
                  <a:srgbClr val="000000"/>
                </a:solidFill>
                <a:latin typeface="Arial"/>
                <a:ea typeface="Arial"/>
                <a:cs typeface="Arial"/>
                <a:sym typeface="Arial"/>
              </a:rPr>
              <a:t>Multimedia Quality of Exp</a:t>
            </a:r>
            <a:r>
              <a:rPr lang="en-US" sz="3200" b="1"/>
              <a:t>erience (QoE)</a:t>
            </a:r>
            <a:endParaRPr/>
          </a:p>
          <a:p>
            <a:pPr marL="0" marR="0" lvl="0" indent="0" algn="l" rtl="0">
              <a:lnSpc>
                <a:spcPct val="150000"/>
              </a:lnSpc>
              <a:spcBef>
                <a:spcPts val="0"/>
              </a:spcBef>
              <a:spcAft>
                <a:spcPts val="0"/>
              </a:spcAft>
              <a:buNone/>
            </a:pPr>
            <a:br>
              <a:rPr lang="en-US" sz="2400" u="sng"/>
            </a:br>
            <a:r>
              <a:rPr lang="en-US" sz="2400" b="0" i="0" strike="noStrike" cap="none">
                <a:solidFill>
                  <a:srgbClr val="000000"/>
                </a:solidFill>
                <a:latin typeface="Arial"/>
                <a:ea typeface="Arial"/>
                <a:cs typeface="Arial"/>
                <a:sym typeface="Arial"/>
              </a:rPr>
              <a:t>Mikołaj Leszczuk</a:t>
            </a:r>
            <a:r>
              <a:rPr lang="en-US" sz="2400" b="0" i="0" u="none" strike="noStrike" cap="none">
                <a:solidFill>
                  <a:srgbClr val="000000"/>
                </a:solidFill>
                <a:latin typeface="Arial"/>
                <a:ea typeface="Arial"/>
                <a:cs typeface="Arial"/>
                <a:sym typeface="Arial"/>
              </a:rPr>
              <a:t>, Zdzisław Papir,</a:t>
            </a:r>
            <a:br>
              <a:rPr lang="en-US" sz="2400"/>
            </a:br>
            <a:r>
              <a:rPr lang="en-US" sz="2400"/>
              <a:t>Lucjan Janowski, </a:t>
            </a:r>
            <a:r>
              <a:rPr lang="en-US" sz="2400" b="0" i="0" strike="noStrike" cap="none">
                <a:solidFill>
                  <a:srgbClr val="000000"/>
                </a:solidFill>
                <a:latin typeface="Arial"/>
                <a:ea typeface="Arial"/>
                <a:cs typeface="Arial"/>
                <a:sym typeface="Arial"/>
              </a:rPr>
              <a:t>Jaku</a:t>
            </a:r>
            <a:r>
              <a:rPr lang="en-US" sz="2400"/>
              <a:t>b Nawała</a:t>
            </a:r>
            <a:endParaRPr sz="2400" b="0" i="0" strike="noStrike" cap="none">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10</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
        <p:nvSpPr>
          <p:cNvPr id="414" name="Google Shape;414;p7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13</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14</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15</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Basically, subjective scores</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Hundreds to thousands needed</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Various content, quality, people, etc.</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kern="1200" dirty="0">
                <a:solidFill>
                  <a:schemeClr val="tx1"/>
                </a:solidFill>
                <a:latin typeface="+mn-lt"/>
                <a:ea typeface="+mn-ea"/>
                <a:cs typeface="+mn-cs"/>
              </a:rPr>
              <a:t>Homogeneous</a:t>
            </a:r>
            <a:r>
              <a:rPr lang="en-US" sz="1800" b="0" i="0" u="none" strike="noStrike" kern="1200" cap="none" dirty="0">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New Building for AGH</a:t>
            </a:r>
            <a:br>
              <a:rPr lang="en-US" sz="3600"/>
            </a:br>
            <a:r>
              <a:rPr lang="en-US" sz="3600"/>
              <a:t>Department of Telecommunications</a:t>
            </a:r>
            <a:endParaRPr sz="360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sp>
        <p:nvSpPr>
          <p:cNvPr id="483" name="Google Shape;483;p7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sp>
        <p:nvSpPr>
          <p:cNvPr id="492" name="Google Shape;492;p7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smtClean="0"/>
              <a:t>19</a:t>
            </a:fld>
            <a:endParaRPr lang="en-US"/>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1" name="Google Shape;271;p6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FFFFFF"/>
                </a:solidFill>
                <a:latin typeface="Arial"/>
                <a:ea typeface="Arial"/>
                <a:cs typeface="Arial"/>
                <a:sym typeface="Arial"/>
              </a:rPr>
              <a:t>2</a:t>
            </a:fld>
            <a:endParaRPr sz="1600" b="0" i="0" u="none" strike="noStrike" cap="none">
              <a:solidFill>
                <a:srgbClr val="FFFFFF"/>
              </a:solidFill>
              <a:latin typeface="Arial"/>
              <a:ea typeface="Arial"/>
              <a:cs typeface="Arial"/>
              <a:sym typeface="Aria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
        <p:nvSpPr>
          <p:cNvPr id="500" name="Google Shape;500;p8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lvl="0" indent="0" defTabSz="457200">
              <a:spcBef>
                <a:spcPts val="0"/>
              </a:spcBef>
              <a:spcAft>
                <a:spcPts val="600"/>
              </a:spcAft>
              <a:buClr>
                <a:srgbClr val="000000"/>
              </a:buClr>
              <a:buSzPts val="1600"/>
              <a:buFont typeface="Arial"/>
              <a:buNone/>
            </a:pPr>
            <a:fld id="{00000000-1234-1234-1234-123412341234}" type="slidenum">
              <a:rPr lang="en-US" sz="1200" kern="1200">
                <a:solidFill>
                  <a:srgbClr val="FFFFFF"/>
                </a:solidFill>
                <a:latin typeface="+mn-lt"/>
                <a:ea typeface="+mn-ea"/>
                <a:cs typeface="+mn-cs"/>
              </a:rPr>
              <a:pPr lvl="0" indent="0" defTabSz="457200">
                <a:spcBef>
                  <a:spcPts val="0"/>
                </a:spcBef>
                <a:spcAft>
                  <a:spcPts val="600"/>
                </a:spcAft>
                <a:buClr>
                  <a:srgbClr val="000000"/>
                </a:buClr>
                <a:buSzPts val="1600"/>
                <a:buFont typeface="Arial"/>
                <a:buNone/>
              </a:pPr>
              <a:t>20</a:t>
            </a:fld>
            <a:endParaRPr lang="en-US" sz="120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21</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sp>
        <p:nvSpPr>
          <p:cNvPr id="517" name="Google Shape;517;p82"/>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SzPts val="1600"/>
              <a:buFont typeface="Arial"/>
              <a:buNone/>
            </a:pPr>
            <a:fld id="{00000000-1234-1234-1234-123412341234}" type="slidenum">
              <a:rPr lang="en-US"/>
              <a:pPr marL="0" lvl="0" indent="0" rtl="0">
                <a:lnSpc>
                  <a:spcPct val="90000"/>
                </a:lnSpc>
                <a:spcBef>
                  <a:spcPts val="0"/>
                </a:spcBef>
                <a:spcAft>
                  <a:spcPts val="600"/>
                </a:spcAft>
                <a:buClr>
                  <a:srgbClr val="000000"/>
                </a:buClr>
                <a:buSzPts val="1600"/>
                <a:buFont typeface="Arial"/>
                <a:buNone/>
              </a:pPr>
              <a:t>22</a:t>
            </a:fld>
            <a:endParaRPr lang="en-US"/>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100" kern="1200">
                <a:solidFill>
                  <a:schemeClr val="tx1"/>
                </a:solidFill>
                <a:latin typeface="+mj-lt"/>
                <a:ea typeface="+mj-ea"/>
                <a:cs typeface="+mj-cs"/>
              </a:rPr>
              <a:t>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
        <p:nvSpPr>
          <p:cNvPr id="523" name="Google Shape;523;p83"/>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23</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Psychophysical Experiment (Subjective Test)</a:t>
            </a:r>
            <a:endParaRPr sz="4500" b="0" i="0" u="none" strike="noStrike" cap="none">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25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27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28</a:t>
            </a:fld>
            <a:endParaRPr lang="en-P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3</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04" name="Google Shape;604;p91"/>
          <p:cNvSpPr txBox="1">
            <a:spLocks noGrp="1"/>
          </p:cNvSpPr>
          <p:nvPr>
            <p:ph type="sldNum" idx="12"/>
          </p:nvPr>
        </p:nvSpPr>
        <p:spPr>
          <a:xfrm>
            <a:off x="8980324" y="7003756"/>
            <a:ext cx="966077" cy="402313"/>
          </a:xfrm>
          <a:prstGeom prst="rect">
            <a:avLst/>
          </a:prstGeom>
        </p:spPr>
        <p:txBody>
          <a:bodyPr spcFirstLastPara="1" lIns="52125" tIns="52125" rIns="52125" bIns="52125" anchorCtr="0">
            <a:normAutofit/>
          </a:bodyPr>
          <a:lstStyle/>
          <a:p>
            <a:pPr marL="0" lvl="0" indent="0" rtl="0">
              <a:spcBef>
                <a:spcPts val="0"/>
              </a:spcBef>
              <a:spcAft>
                <a:spcPts val="600"/>
              </a:spcAft>
              <a:buClr>
                <a:srgbClr val="000000"/>
              </a:buClr>
              <a:buSzPts val="1600"/>
              <a:buFont typeface="Arial"/>
              <a:buNone/>
            </a:pPr>
            <a:fld id="{00000000-1234-1234-1234-123412341234}" type="slidenum">
              <a:rPr lang="en-US" sz="1200">
                <a:solidFill>
                  <a:schemeClr val="tx1">
                    <a:alpha val="80000"/>
                  </a:schemeClr>
                </a:solidFill>
              </a:rPr>
              <a:pPr marL="0" lvl="0" indent="0" rtl="0">
                <a:spcBef>
                  <a:spcPts val="0"/>
                </a:spcBef>
                <a:spcAft>
                  <a:spcPts val="600"/>
                </a:spcAft>
                <a:buClr>
                  <a:srgbClr val="000000"/>
                </a:buClr>
                <a:buSzPts val="1600"/>
                <a:buFont typeface="Arial"/>
                <a:buNone/>
              </a:pPr>
              <a:t>31</a:t>
            </a:fld>
            <a:endParaRPr lang="en-US" sz="1200">
              <a:solidFill>
                <a:schemeClr val="tx1">
                  <a:alpha val="80000"/>
                </a:schemeClr>
              </a:solidFill>
            </a:endParaRPr>
          </a:p>
        </p:txBody>
      </p: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32</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
        <p:nvSpPr>
          <p:cNvPr id="617" name="Google Shape;617;p93"/>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None/>
            </a:pPr>
            <a:fld id="{00000000-1234-1234-1234-123412341234}" type="slidenum">
              <a:rPr lang="en-US"/>
              <a:pPr marL="0" lvl="0" indent="0" rtl="0">
                <a:lnSpc>
                  <a:spcPct val="90000"/>
                </a:lnSpc>
                <a:spcBef>
                  <a:spcPts val="0"/>
                </a:spcBef>
                <a:spcAft>
                  <a:spcPts val="600"/>
                </a:spcAft>
                <a:buNone/>
              </a:pPr>
              <a:t>33</a:t>
            </a:fld>
            <a:endParaRPr lang="en-P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
        <p:nvSpPr>
          <p:cNvPr id="625" name="Google Shape;625;p94"/>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200">
                <a:solidFill>
                  <a:prstClr val="black">
                    <a:tint val="75000"/>
                  </a:prstClr>
                </a:solidFill>
              </a:rPr>
              <a:pPr marL="0" lvl="0" indent="0" rtl="0">
                <a:spcBef>
                  <a:spcPts val="0"/>
                </a:spcBef>
                <a:spcAft>
                  <a:spcPts val="600"/>
                </a:spcAft>
                <a:buNone/>
              </a:pPr>
              <a:t>34</a:t>
            </a:fld>
            <a:endParaRPr lang="en-US" sz="1200">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
        <p:nvSpPr>
          <p:cNvPr id="633" name="Google Shape;633;p95"/>
          <p:cNvSpPr txBox="1">
            <a:spLocks noGrp="1"/>
          </p:cNvSpPr>
          <p:nvPr>
            <p:ph type="sldNum" idx="12"/>
          </p:nvPr>
        </p:nvSpPr>
        <p:spPr>
          <a:xfrm>
            <a:off x="9380324" y="7032582"/>
            <a:ext cx="600790" cy="352637"/>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000"/>
              <a:pPr marL="0" lvl="0" indent="0" rtl="0">
                <a:spcBef>
                  <a:spcPts val="0"/>
                </a:spcBef>
                <a:spcAft>
                  <a:spcPts val="600"/>
                </a:spcAft>
                <a:buNone/>
              </a:pPr>
              <a:t>35</a:t>
            </a:fld>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
        <p:nvSpPr>
          <p:cNvPr id="641" name="Google Shape;641;p9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
        <p:nvSpPr>
          <p:cNvPr id="648" name="Google Shape;648;p9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sp>
        <p:nvSpPr>
          <p:cNvPr id="655" name="Google Shape;655;p9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
        <p:nvSpPr>
          <p:cNvPr id="663" name="Google Shape;663;p9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4</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   Larger Volume &amp; Demand</a:t>
            </a:r>
            <a:endParaRPr sz="5000" b="1" dirty="0"/>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dirty="0">
                <a:solidFill>
                  <a:srgbClr val="1E1E1E"/>
                </a:solidFill>
              </a:rPr>
              <a:t>According to Cisco [1]</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3-fold increase in IP traffic over the next 5 years (from 2017)</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82% of all IP traffic will be IP video traffic (in 2022)</a:t>
            </a:r>
            <a:endParaRPr sz="2600" dirty="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dirty="0">
                <a:solidFill>
                  <a:srgbClr val="1E1E1E"/>
                </a:solidFill>
              </a:rPr>
              <a:t>7 fold increase in video surveillance traffic</a:t>
            </a:r>
            <a:br>
              <a:rPr lang="en-US" sz="2600" dirty="0">
                <a:solidFill>
                  <a:srgbClr val="1E1E1E"/>
                </a:solidFill>
              </a:rPr>
            </a:br>
            <a:r>
              <a:rPr lang="en-US" sz="2600" dirty="0">
                <a:solidFill>
                  <a:srgbClr val="1E1E1E"/>
                </a:solidFill>
              </a:rPr>
              <a:t>(2017 - 2022)</a:t>
            </a:r>
            <a:endParaRPr sz="2600" dirty="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a:t>
            </a:r>
            <a:r>
              <a:rPr lang="en-US" sz="1100" u="sng" dirty="0">
                <a:solidFill>
                  <a:schemeClr val="hlink"/>
                </a:solidFill>
                <a:hlinkClick r:id="rId3"/>
              </a:rPr>
              <a:t>Cisco Visual Networking Index: Forecast and Methodology</a:t>
            </a:r>
            <a:r>
              <a:rPr lang="en-US" sz="1100" dirty="0"/>
              <a:t>, 2017–2022. White Paper. Cisco Systems, Inc., 26 Nov. 2018</a:t>
            </a:r>
            <a:endParaRPr sz="1100" dirty="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00"/>
          <p:cNvSpPr txBox="1">
            <a:spLocks noGrp="1"/>
          </p:cNvSpPr>
          <p:nvPr>
            <p:ph type="title"/>
          </p:nvPr>
        </p:nvSpPr>
        <p:spPr>
          <a:xfrm>
            <a:off x="728663" y="1884363"/>
            <a:ext cx="9212400" cy="31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Exploitation of Results Coming from</a:t>
            </a:r>
            <a:br>
              <a:rPr lang="en-US"/>
            </a:br>
            <a:r>
              <a:rPr lang="en-US"/>
              <a:t>AGH QoE Research</a:t>
            </a:r>
            <a:endParaRPr/>
          </a:p>
        </p:txBody>
      </p:sp>
      <p:sp>
        <p:nvSpPr>
          <p:cNvPr id="669" name="Google Shape;669;p100"/>
          <p:cNvSpPr txBox="1">
            <a:spLocks noGrp="1"/>
          </p:cNvSpPr>
          <p:nvPr>
            <p:ph type="body" idx="1"/>
          </p:nvPr>
        </p:nvSpPr>
        <p:spPr>
          <a:xfrm>
            <a:off x="728663" y="5056188"/>
            <a:ext cx="9212400" cy="1654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a:p>
        </p:txBody>
      </p:sp>
      <p:sp>
        <p:nvSpPr>
          <p:cNvPr id="670" name="Google Shape;670;p100"/>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101"/>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Experience</a:t>
            </a:r>
            <a:endParaRPr/>
          </a:p>
        </p:txBody>
      </p:sp>
      <p:sp>
        <p:nvSpPr>
          <p:cNvPr id="676" name="Google Shape;676;p101"/>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US" sz="3000"/>
              <a:t>Standardized experiment preparation</a:t>
            </a:r>
            <a:endParaRPr sz="3000"/>
          </a:p>
          <a:p>
            <a:pPr marL="457200" lvl="0" indent="-419100" algn="l" rtl="0">
              <a:spcBef>
                <a:spcPts val="0"/>
              </a:spcBef>
              <a:spcAft>
                <a:spcPts val="0"/>
              </a:spcAft>
              <a:buSzPts val="3000"/>
              <a:buChar char="»"/>
            </a:pPr>
            <a:r>
              <a:rPr lang="en-US" sz="3000"/>
              <a:t>Proposed new methods for subjective experiments</a:t>
            </a:r>
            <a:endParaRPr sz="3000"/>
          </a:p>
          <a:p>
            <a:pPr marL="457200" lvl="0" indent="-419100" algn="l" rtl="0">
              <a:spcBef>
                <a:spcPts val="0"/>
              </a:spcBef>
              <a:spcAft>
                <a:spcPts val="0"/>
              </a:spcAft>
              <a:buSzPts val="3000"/>
              <a:buChar char="»"/>
            </a:pPr>
            <a:r>
              <a:rPr lang="en-US" sz="3000"/>
              <a:t>Proposed new methods to analyze subjective experiment results</a:t>
            </a:r>
            <a:endParaRPr sz="3000"/>
          </a:p>
          <a:p>
            <a:pPr marL="457200" lvl="0" indent="-419100" algn="l" rtl="0">
              <a:spcBef>
                <a:spcPts val="0"/>
              </a:spcBef>
              <a:spcAft>
                <a:spcPts val="0"/>
              </a:spcAft>
              <a:buSzPts val="3000"/>
              <a:buChar char="»"/>
            </a:pPr>
            <a:r>
              <a:rPr lang="en-US" sz="3000"/>
              <a:t>Prepared and run numerous experiments, so…</a:t>
            </a:r>
            <a:endParaRPr sz="3000"/>
          </a:p>
          <a:p>
            <a:pPr marL="457200" lvl="0" indent="-419100" algn="l" rtl="0">
              <a:spcBef>
                <a:spcPts val="0"/>
              </a:spcBef>
              <a:spcAft>
                <a:spcPts val="0"/>
              </a:spcAft>
              <a:buSzPts val="3000"/>
              <a:buChar char="»"/>
            </a:pPr>
            <a:r>
              <a:rPr lang="en-US" sz="3000"/>
              <a:t>Done a large number of errors, on which we drew conclusions ;-)</a:t>
            </a:r>
            <a:endParaRPr sz="3000"/>
          </a:p>
        </p:txBody>
      </p:sp>
      <p:sp>
        <p:nvSpPr>
          <p:cNvPr id="677" name="Google Shape;677;p101"/>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102"/>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AGH Implementation of</a:t>
            </a:r>
            <a:br>
              <a:rPr lang="en-US"/>
            </a:br>
            <a:r>
              <a:rPr lang="en-US"/>
              <a:t>Video Quality Indicators</a:t>
            </a:r>
            <a:endParaRPr/>
          </a:p>
        </p:txBody>
      </p:sp>
      <p:sp>
        <p:nvSpPr>
          <p:cNvPr id="683" name="Google Shape;683;p102"/>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a:t>15 Video Quality </a:t>
            </a:r>
            <a:br>
              <a:rPr lang="en-US" sz="3000"/>
            </a:br>
            <a:r>
              <a:rPr lang="en-US" sz="3000"/>
              <a:t>Indicators (VQIs)</a:t>
            </a:r>
            <a:endParaRPr sz="3000"/>
          </a:p>
          <a:p>
            <a:pPr marL="457200" marR="0" lvl="0" indent="-419100" algn="l" rtl="0">
              <a:lnSpc>
                <a:spcPct val="100000"/>
              </a:lnSpc>
              <a:spcBef>
                <a:spcPts val="0"/>
              </a:spcBef>
              <a:spcAft>
                <a:spcPts val="0"/>
              </a:spcAft>
              <a:buSzPts val="3000"/>
              <a:buChar char="»"/>
            </a:pPr>
            <a:r>
              <a:rPr lang="en-US" sz="3000"/>
              <a:t>Implemented in C</a:t>
            </a:r>
            <a:endParaRPr sz="3000"/>
          </a:p>
          <a:p>
            <a:pPr marL="457200" marR="0" lvl="0" indent="-419100" algn="l" rtl="0">
              <a:lnSpc>
                <a:spcPct val="100000"/>
              </a:lnSpc>
              <a:spcBef>
                <a:spcPts val="0"/>
              </a:spcBef>
              <a:spcAft>
                <a:spcPts val="0"/>
              </a:spcAft>
              <a:buSzPts val="3000"/>
              <a:buChar char="»"/>
            </a:pPr>
            <a:r>
              <a:rPr lang="en-US" sz="3000"/>
              <a:t>Binary executables </a:t>
            </a:r>
            <a:br>
              <a:rPr lang="en-US" sz="3000"/>
            </a:br>
            <a:r>
              <a:rPr lang="en-US" sz="3000"/>
              <a:t>freely available online </a:t>
            </a:r>
            <a:br>
              <a:rPr lang="en-US" sz="3000"/>
            </a:br>
            <a:r>
              <a:rPr lang="en-US" sz="3000"/>
              <a:t>at: </a:t>
            </a:r>
            <a:br>
              <a:rPr lang="en-US" sz="3000"/>
            </a:br>
            <a:r>
              <a:rPr lang="en-US" sz="3000" u="sng">
                <a:solidFill>
                  <a:schemeClr val="hlink"/>
                </a:solidFill>
                <a:hlinkClick r:id="rId3"/>
              </a:rPr>
              <a:t>http://vq.kt.agh.edu.pl/</a:t>
            </a:r>
            <a:r>
              <a:rPr lang="en-US" sz="3000"/>
              <a:t> </a:t>
            </a:r>
            <a:endParaRPr sz="3000"/>
          </a:p>
          <a:p>
            <a:pPr marL="457200" lvl="0" indent="-419100" algn="l" rtl="0">
              <a:spcBef>
                <a:spcPts val="0"/>
              </a:spcBef>
              <a:spcAft>
                <a:spcPts val="0"/>
              </a:spcAft>
              <a:buSzPts val="3000"/>
              <a:buChar char="»"/>
            </a:pPr>
            <a:r>
              <a:rPr lang="en-US" sz="3000">
                <a:solidFill>
                  <a:schemeClr val="dk1"/>
                </a:solidFill>
              </a:rPr>
              <a:t>Source code available for </a:t>
            </a:r>
            <a:br>
              <a:rPr lang="en-US" sz="3000">
                <a:solidFill>
                  <a:schemeClr val="dk1"/>
                </a:solidFill>
              </a:rPr>
            </a:br>
            <a:r>
              <a:rPr lang="en-US" sz="3000">
                <a:solidFill>
                  <a:schemeClr val="dk1"/>
                </a:solidFill>
              </a:rPr>
              <a:t>research upon request</a:t>
            </a:r>
            <a:endParaRPr sz="3000"/>
          </a:p>
        </p:txBody>
      </p:sp>
      <p:sp>
        <p:nvSpPr>
          <p:cNvPr id="684" name="Google Shape;684;p102"/>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85" name="Google Shape;685;p102"/>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103"/>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691" name="Google Shape;691;p103"/>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692" name="Google Shape;692;p103"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
        <p:nvSpPr>
          <p:cNvPr id="693" name="Google Shape;693;p103"/>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104"/>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r>
              <a:rPr lang="en-US"/>
              <a:t> </a:t>
            </a:r>
            <a:endParaRPr/>
          </a:p>
        </p:txBody>
      </p:sp>
      <p:sp>
        <p:nvSpPr>
          <p:cNvPr id="699" name="Google Shape;699;p104"/>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R&amp;D Projects</a:t>
            </a:r>
            <a:endParaRPr/>
          </a:p>
        </p:txBody>
      </p:sp>
      <p:sp>
        <p:nvSpPr>
          <p:cNvPr id="700" name="Google Shape;700;p104"/>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pic>
        <p:nvPicPr>
          <p:cNvPr id="701" name="Google Shape;701;p104"/>
          <p:cNvPicPr preferRelativeResize="0"/>
          <p:nvPr/>
        </p:nvPicPr>
        <p:blipFill>
          <a:blip r:embed="rId3">
            <a:alphaModFix/>
          </a:blip>
          <a:stretch>
            <a:fillRect/>
          </a:stretch>
        </p:blipFill>
        <p:spPr>
          <a:xfrm>
            <a:off x="4431485" y="2184403"/>
            <a:ext cx="1817730" cy="1260599"/>
          </a:xfrm>
          <a:prstGeom prst="rect">
            <a:avLst/>
          </a:prstGeom>
          <a:noFill/>
          <a:ln>
            <a:noFill/>
          </a:ln>
        </p:spPr>
      </p:pic>
      <p:pic>
        <p:nvPicPr>
          <p:cNvPr id="702" name="Google Shape;702;p104"/>
          <p:cNvPicPr preferRelativeResize="0"/>
          <p:nvPr/>
        </p:nvPicPr>
        <p:blipFill>
          <a:blip r:embed="rId4">
            <a:alphaModFix/>
          </a:blip>
          <a:stretch>
            <a:fillRect/>
          </a:stretch>
        </p:blipFill>
        <p:spPr>
          <a:xfrm>
            <a:off x="801685" y="2184406"/>
            <a:ext cx="1312341" cy="1260600"/>
          </a:xfrm>
          <a:prstGeom prst="rect">
            <a:avLst/>
          </a:prstGeom>
          <a:noFill/>
          <a:ln>
            <a:noFill/>
          </a:ln>
        </p:spPr>
      </p:pic>
      <p:pic>
        <p:nvPicPr>
          <p:cNvPr id="703" name="Google Shape;703;p104"/>
          <p:cNvPicPr preferRelativeResize="0"/>
          <p:nvPr/>
        </p:nvPicPr>
        <p:blipFill>
          <a:blip r:embed="rId5">
            <a:alphaModFix/>
          </a:blip>
          <a:stretch>
            <a:fillRect/>
          </a:stretch>
        </p:blipFill>
        <p:spPr>
          <a:xfrm>
            <a:off x="3084175" y="3444996"/>
            <a:ext cx="4512351" cy="1260600"/>
          </a:xfrm>
          <a:prstGeom prst="rect">
            <a:avLst/>
          </a:prstGeom>
          <a:noFill/>
          <a:ln>
            <a:noFill/>
          </a:ln>
        </p:spPr>
      </p:pic>
      <p:pic>
        <p:nvPicPr>
          <p:cNvPr id="704" name="Google Shape;704;p104"/>
          <p:cNvPicPr preferRelativeResize="0"/>
          <p:nvPr/>
        </p:nvPicPr>
        <p:blipFill>
          <a:blip r:embed="rId6">
            <a:alphaModFix/>
          </a:blip>
          <a:stretch>
            <a:fillRect/>
          </a:stretch>
        </p:blipFill>
        <p:spPr>
          <a:xfrm>
            <a:off x="8626250" y="2184397"/>
            <a:ext cx="1260600" cy="1260600"/>
          </a:xfrm>
          <a:prstGeom prst="rect">
            <a:avLst/>
          </a:prstGeom>
          <a:noFill/>
          <a:ln>
            <a:noFill/>
          </a:ln>
        </p:spPr>
      </p:pic>
      <p:pic>
        <p:nvPicPr>
          <p:cNvPr id="705" name="Google Shape;705;p104"/>
          <p:cNvPicPr preferRelativeResize="0"/>
          <p:nvPr/>
        </p:nvPicPr>
        <p:blipFill>
          <a:blip r:embed="rId7">
            <a:alphaModFix/>
          </a:blip>
          <a:stretch>
            <a:fillRect/>
          </a:stretch>
        </p:blipFill>
        <p:spPr>
          <a:xfrm>
            <a:off x="7322075" y="5966199"/>
            <a:ext cx="2564810" cy="1260599"/>
          </a:xfrm>
          <a:prstGeom prst="rect">
            <a:avLst/>
          </a:prstGeom>
          <a:noFill/>
          <a:ln>
            <a:noFill/>
          </a:ln>
        </p:spPr>
      </p:pic>
      <p:pic>
        <p:nvPicPr>
          <p:cNvPr id="706" name="Google Shape;706;p104"/>
          <p:cNvPicPr preferRelativeResize="0"/>
          <p:nvPr/>
        </p:nvPicPr>
        <p:blipFill>
          <a:blip r:embed="rId8">
            <a:alphaModFix/>
          </a:blip>
          <a:stretch>
            <a:fillRect/>
          </a:stretch>
        </p:blipFill>
        <p:spPr>
          <a:xfrm>
            <a:off x="2570549" y="4705599"/>
            <a:ext cx="5547455" cy="1260600"/>
          </a:xfrm>
          <a:prstGeom prst="rect">
            <a:avLst/>
          </a:prstGeom>
          <a:noFill/>
          <a:ln>
            <a:noFill/>
          </a:ln>
        </p:spPr>
      </p:pic>
      <p:pic>
        <p:nvPicPr>
          <p:cNvPr id="707" name="Google Shape;707;p104"/>
          <p:cNvPicPr preferRelativeResize="0"/>
          <p:nvPr/>
        </p:nvPicPr>
        <p:blipFill>
          <a:blip r:embed="rId9">
            <a:alphaModFix/>
          </a:blip>
          <a:stretch>
            <a:fillRect/>
          </a:stretch>
        </p:blipFill>
        <p:spPr>
          <a:xfrm>
            <a:off x="801675" y="5966200"/>
            <a:ext cx="3529680" cy="126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105"/>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(1/2)</a:t>
            </a:r>
            <a:endParaRPr/>
          </a:p>
        </p:txBody>
      </p:sp>
      <p:sp>
        <p:nvSpPr>
          <p:cNvPr id="713" name="Google Shape;713;p105"/>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4" name="Google Shape;714;p105"/>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Experts Group</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2008</a:t>
            </a:r>
            <a:endParaRPr sz="2400" b="1">
              <a:solidFill>
                <a:srgbClr val="1E1E1E"/>
              </a:solidFill>
            </a:endParaRPr>
          </a:p>
          <a:p>
            <a:pPr marL="457200" lvl="0" indent="-381000" algn="l" rtl="0">
              <a:spcBef>
                <a:spcPts val="0"/>
              </a:spcBef>
              <a:spcAft>
                <a:spcPts val="0"/>
              </a:spcAft>
              <a:buSzPts val="2400"/>
              <a:buChar char="»"/>
            </a:pPr>
            <a:r>
              <a:rPr lang="en-US" sz="2400"/>
              <a:t>Members of </a:t>
            </a:r>
            <a:r>
              <a:rPr lang="en-US" sz="2400" b="1">
                <a:solidFill>
                  <a:srgbClr val="1E1E1E"/>
                </a:solidFill>
              </a:rPr>
              <a:t>VQEG Board</a:t>
            </a:r>
            <a:endParaRPr sz="2400" b="1">
              <a:solidFill>
                <a:srgbClr val="1E1E1E"/>
              </a:solidFill>
            </a:endParaRPr>
          </a:p>
          <a:p>
            <a:pPr marL="457200" lvl="0" indent="-381000" algn="l" rtl="0">
              <a:spcBef>
                <a:spcPts val="0"/>
              </a:spcBef>
              <a:spcAft>
                <a:spcPts val="0"/>
              </a:spcAft>
              <a:buSzPts val="2400"/>
              <a:buChar char="»"/>
            </a:pPr>
            <a:r>
              <a:rPr lang="en-US" sz="2400"/>
              <a:t>Co-chairing </a:t>
            </a:r>
            <a:r>
              <a:rPr lang="en-US" sz="2400" b="1">
                <a:solidFill>
                  <a:srgbClr val="1E1E1E"/>
                </a:solidFill>
              </a:rPr>
              <a:t>3</a:t>
            </a:r>
            <a:r>
              <a:rPr lang="en-US" sz="2400"/>
              <a:t> projects with:</a:t>
            </a:r>
            <a:endParaRPr sz="2400"/>
          </a:p>
          <a:p>
            <a:pPr marL="914400" lvl="1" indent="-381000" algn="l" rtl="0">
              <a:spcBef>
                <a:spcPts val="0"/>
              </a:spcBef>
              <a:spcAft>
                <a:spcPts val="0"/>
              </a:spcAft>
              <a:buSzPts val="2400"/>
              <a:buChar char="–"/>
            </a:pPr>
            <a:r>
              <a:rPr lang="en-US" sz="2400" b="1">
                <a:solidFill>
                  <a:srgbClr val="1E1E1E"/>
                </a:solidFill>
              </a:rPr>
              <a:t>University Ghent</a:t>
            </a:r>
            <a:r>
              <a:rPr lang="en-US" sz="2400"/>
              <a:t> (BE)</a:t>
            </a:r>
            <a:endParaRPr sz="2400"/>
          </a:p>
          <a:p>
            <a:pPr marL="914400" lvl="1" indent="-381000" algn="l" rtl="0">
              <a:spcBef>
                <a:spcPts val="0"/>
              </a:spcBef>
              <a:spcAft>
                <a:spcPts val="0"/>
              </a:spcAft>
              <a:buSzPts val="2400"/>
              <a:buChar char="–"/>
            </a:pPr>
            <a:r>
              <a:rPr lang="en-US" sz="2400" b="1">
                <a:solidFill>
                  <a:srgbClr val="1E1E1E"/>
                </a:solidFill>
              </a:rPr>
              <a:t>University Nantes</a:t>
            </a:r>
            <a:r>
              <a:rPr lang="en-US" sz="2400"/>
              <a:t> (FR)</a:t>
            </a:r>
            <a:endParaRPr sz="2400"/>
          </a:p>
          <a:p>
            <a:pPr marL="914400" lvl="1" indent="-381000" algn="l" rtl="0">
              <a:spcBef>
                <a:spcPts val="0"/>
              </a:spcBef>
              <a:spcAft>
                <a:spcPts val="0"/>
              </a:spcAft>
              <a:buSzPts val="2400"/>
              <a:buChar char="–"/>
            </a:pPr>
            <a:r>
              <a:rPr lang="en-US" sz="2400" b="1">
                <a:solidFill>
                  <a:srgbClr val="1E1E1E"/>
                </a:solidFill>
              </a:rPr>
              <a:t>Rohde &amp; Schwarz</a:t>
            </a:r>
            <a:r>
              <a:rPr lang="en-US" sz="2400"/>
              <a:t> (CH)</a:t>
            </a:r>
            <a:endParaRPr sz="2400"/>
          </a:p>
          <a:p>
            <a:pPr marL="914400" lvl="1" indent="-381000" algn="l" rtl="0">
              <a:spcBef>
                <a:spcPts val="0"/>
              </a:spcBef>
              <a:spcAft>
                <a:spcPts val="0"/>
              </a:spcAft>
              <a:buSzPts val="2400"/>
              <a:buChar char="–"/>
            </a:pPr>
            <a:r>
              <a:rPr lang="en-US" sz="2400" b="1">
                <a:solidFill>
                  <a:srgbClr val="1E1E1E"/>
                </a:solidFill>
              </a:rPr>
              <a:t>NTIA</a:t>
            </a:r>
            <a:r>
              <a:rPr lang="en-US" sz="2400"/>
              <a:t> (US)</a:t>
            </a:r>
            <a:endParaRPr sz="2400"/>
          </a:p>
          <a:p>
            <a:pPr marL="457200" lvl="0" indent="-381000" algn="l" rtl="0">
              <a:spcBef>
                <a:spcPts val="0"/>
              </a:spcBef>
              <a:spcAft>
                <a:spcPts val="0"/>
              </a:spcAft>
              <a:buSzPts val="2400"/>
              <a:buChar char="»"/>
            </a:pPr>
            <a:r>
              <a:rPr lang="en-US" sz="2400"/>
              <a:t>Cooperation on experiment preparation</a:t>
            </a:r>
            <a:endParaRPr sz="2400"/>
          </a:p>
        </p:txBody>
      </p:sp>
      <p:sp>
        <p:nvSpPr>
          <p:cNvPr id="715" name="Google Shape;715;p105"/>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6" name="Google Shape;716;p105"/>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in Public Safety</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2010</a:t>
            </a:r>
            <a:endParaRPr sz="2400" b="1">
              <a:solidFill>
                <a:srgbClr val="1E1E1E"/>
              </a:solidFill>
            </a:endParaRPr>
          </a:p>
          <a:p>
            <a:pPr marL="457200" lvl="0" indent="-381000" algn="l" rtl="0">
              <a:spcBef>
                <a:spcPts val="0"/>
              </a:spcBef>
              <a:spcAft>
                <a:spcPts val="0"/>
              </a:spcAft>
              <a:buSzPts val="2400"/>
              <a:buChar char="»"/>
            </a:pPr>
            <a:r>
              <a:rPr lang="en-US" sz="2400"/>
              <a:t>Supported by U.S. </a:t>
            </a:r>
            <a:r>
              <a:rPr lang="en-US" sz="2400" b="1">
                <a:solidFill>
                  <a:srgbClr val="1E1E1E"/>
                </a:solidFill>
              </a:rPr>
              <a:t>Department of Homeland Security</a:t>
            </a:r>
            <a:endParaRPr sz="2400" b="1">
              <a:solidFill>
                <a:srgbClr val="1E1E1E"/>
              </a:solidFill>
            </a:endParaRPr>
          </a:p>
          <a:p>
            <a:pPr marL="457200" lvl="0" indent="-381000" algn="l" rtl="0">
              <a:spcBef>
                <a:spcPts val="0"/>
              </a:spcBef>
              <a:spcAft>
                <a:spcPts val="0"/>
              </a:spcAft>
              <a:buSzPts val="2400"/>
              <a:buChar char="»"/>
            </a:pPr>
            <a:r>
              <a:rPr lang="en-US" sz="2400"/>
              <a:t>Developing user guides for </a:t>
            </a:r>
            <a:r>
              <a:rPr lang="en-US" sz="2400" b="1">
                <a:solidFill>
                  <a:srgbClr val="1E1E1E"/>
                </a:solidFill>
              </a:rPr>
              <a:t>public safety video applications</a:t>
            </a:r>
            <a:endParaRPr sz="2400" b="1">
              <a:solidFill>
                <a:srgbClr val="1E1E1E"/>
              </a:solidFill>
            </a:endParaRPr>
          </a:p>
        </p:txBody>
      </p:sp>
      <p:sp>
        <p:nvSpPr>
          <p:cNvPr id="717" name="Google Shape;717;p105"/>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pic>
        <p:nvPicPr>
          <p:cNvPr id="718" name="Google Shape;718;p105"/>
          <p:cNvPicPr preferRelativeResize="0"/>
          <p:nvPr/>
        </p:nvPicPr>
        <p:blipFill>
          <a:blip r:embed="rId3">
            <a:alphaModFix/>
          </a:blip>
          <a:stretch>
            <a:fillRect/>
          </a:stretch>
        </p:blipFill>
        <p:spPr>
          <a:xfrm>
            <a:off x="1723438" y="1852625"/>
            <a:ext cx="2542680" cy="908100"/>
          </a:xfrm>
          <a:prstGeom prst="rect">
            <a:avLst/>
          </a:prstGeom>
          <a:noFill/>
          <a:ln>
            <a:noFill/>
          </a:ln>
        </p:spPr>
      </p:pic>
      <p:pic>
        <p:nvPicPr>
          <p:cNvPr id="719" name="Google Shape;719;p105"/>
          <p:cNvPicPr preferRelativeResize="0"/>
          <p:nvPr/>
        </p:nvPicPr>
        <p:blipFill>
          <a:blip r:embed="rId4">
            <a:alphaModFix/>
          </a:blip>
          <a:stretch>
            <a:fillRect/>
          </a:stretch>
        </p:blipFill>
        <p:spPr>
          <a:xfrm>
            <a:off x="6843675" y="1873213"/>
            <a:ext cx="1666875" cy="87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106"/>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(2/2)</a:t>
            </a:r>
            <a:endParaRPr/>
          </a:p>
        </p:txBody>
      </p:sp>
      <p:sp>
        <p:nvSpPr>
          <p:cNvPr id="725" name="Google Shape;725;p106"/>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6" name="Google Shape;726;p106"/>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Polish Ministry of Digital Affairs</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Received nomination as delegate of </a:t>
            </a:r>
            <a:r>
              <a:rPr lang="en-US" sz="2400" b="1">
                <a:solidFill>
                  <a:srgbClr val="1E1E1E"/>
                </a:solidFill>
              </a:rPr>
              <a:t>Poland</a:t>
            </a:r>
            <a:endParaRPr sz="2400" b="1">
              <a:solidFill>
                <a:srgbClr val="1E1E1E"/>
              </a:solidFill>
            </a:endParaRPr>
          </a:p>
        </p:txBody>
      </p:sp>
      <p:sp>
        <p:nvSpPr>
          <p:cNvPr id="727" name="Google Shape;727;p106"/>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8" name="Google Shape;728;p106"/>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International Telecommunication Union - Telecommunication Standardization Sector</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Turning research results into </a:t>
            </a:r>
            <a:r>
              <a:rPr lang="en-US" sz="2400" b="1">
                <a:solidFill>
                  <a:srgbClr val="1E1E1E"/>
                </a:solidFill>
              </a:rPr>
              <a:t>standards</a:t>
            </a:r>
            <a:endParaRPr sz="2400" b="1">
              <a:solidFill>
                <a:srgbClr val="1E1E1E"/>
              </a:solidFill>
            </a:endParaRPr>
          </a:p>
        </p:txBody>
      </p:sp>
      <p:sp>
        <p:nvSpPr>
          <p:cNvPr id="729" name="Google Shape;729;p10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46</a:t>
            </a:fld>
            <a:endParaRPr/>
          </a:p>
        </p:txBody>
      </p:sp>
      <p:pic>
        <p:nvPicPr>
          <p:cNvPr id="730" name="Google Shape;730;p106"/>
          <p:cNvPicPr preferRelativeResize="0"/>
          <p:nvPr/>
        </p:nvPicPr>
        <p:blipFill>
          <a:blip r:embed="rId3">
            <a:alphaModFix/>
          </a:blip>
          <a:stretch>
            <a:fillRect/>
          </a:stretch>
        </p:blipFill>
        <p:spPr>
          <a:xfrm>
            <a:off x="1904687" y="1852625"/>
            <a:ext cx="2180187" cy="908100"/>
          </a:xfrm>
          <a:prstGeom prst="rect">
            <a:avLst/>
          </a:prstGeom>
          <a:noFill/>
          <a:ln>
            <a:noFill/>
          </a:ln>
        </p:spPr>
      </p:pic>
      <p:pic>
        <p:nvPicPr>
          <p:cNvPr id="731" name="Google Shape;731;p106"/>
          <p:cNvPicPr preferRelativeResize="0"/>
          <p:nvPr/>
        </p:nvPicPr>
        <p:blipFill>
          <a:blip r:embed="rId4">
            <a:alphaModFix/>
          </a:blip>
          <a:stretch>
            <a:fillRect/>
          </a:stretch>
        </p:blipFill>
        <p:spPr>
          <a:xfrm>
            <a:off x="7275675" y="1852625"/>
            <a:ext cx="802888" cy="908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Standardization</a:t>
            </a:r>
            <a:endParaRPr/>
          </a:p>
        </p:txBody>
      </p:sp>
      <p:sp>
        <p:nvSpPr>
          <p:cNvPr id="737" name="Google Shape;737;p107"/>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P.912</a:t>
            </a:r>
            <a:endParaRPr/>
          </a:p>
        </p:txBody>
      </p:sp>
      <p:sp>
        <p:nvSpPr>
          <p:cNvPr id="738" name="Google Shape;738;p107"/>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Subjective video quality assessment methods for recognition tasks</a:t>
            </a:r>
            <a:r>
              <a:rPr lang="en-US" sz="2400"/>
              <a:t>”</a:t>
            </a:r>
            <a:endParaRPr sz="2400"/>
          </a:p>
          <a:p>
            <a:pPr marL="457200" lvl="0" indent="-381000" algn="l" rtl="0">
              <a:spcBef>
                <a:spcPts val="0"/>
              </a:spcBef>
              <a:spcAft>
                <a:spcPts val="0"/>
              </a:spcAft>
              <a:buSzPts val="2400"/>
              <a:buChar char="»"/>
            </a:pPr>
            <a:r>
              <a:rPr lang="en-US" sz="2400"/>
              <a:t>Contribution - major (⅔) extension, e.g.:</a:t>
            </a:r>
            <a:endParaRPr sz="2400"/>
          </a:p>
          <a:p>
            <a:pPr marL="914400" lvl="1" indent="-381000" algn="l" rtl="0">
              <a:spcBef>
                <a:spcPts val="0"/>
              </a:spcBef>
              <a:spcAft>
                <a:spcPts val="0"/>
              </a:spcAft>
              <a:buSzPts val="2400"/>
              <a:buChar char="–"/>
            </a:pPr>
            <a:r>
              <a:rPr lang="en-US" sz="2400"/>
              <a:t>Source signal</a:t>
            </a:r>
            <a:endParaRPr sz="2400"/>
          </a:p>
          <a:p>
            <a:pPr marL="914400" lvl="1" indent="-381000" algn="l" rtl="0">
              <a:spcBef>
                <a:spcPts val="0"/>
              </a:spcBef>
              <a:spcAft>
                <a:spcPts val="0"/>
              </a:spcAft>
              <a:buSzPts val="2400"/>
              <a:buChar char="–"/>
            </a:pPr>
            <a:r>
              <a:rPr lang="en-US" sz="2400"/>
              <a:t>Test methods</a:t>
            </a:r>
            <a:endParaRPr sz="2400"/>
          </a:p>
          <a:p>
            <a:pPr marL="914400" lvl="1" indent="-381000" algn="l" rtl="0">
              <a:spcBef>
                <a:spcPts val="0"/>
              </a:spcBef>
              <a:spcAft>
                <a:spcPts val="0"/>
              </a:spcAft>
              <a:buSzPts val="2400"/>
              <a:buChar char="–"/>
            </a:pPr>
            <a:r>
              <a:rPr lang="en-US" sz="2400"/>
              <a:t>Experimental design</a:t>
            </a:r>
            <a:endParaRPr sz="2400"/>
          </a:p>
          <a:p>
            <a:pPr marL="914400" lvl="1" indent="-381000" algn="l" rtl="0">
              <a:spcBef>
                <a:spcPts val="0"/>
              </a:spcBef>
              <a:spcAft>
                <a:spcPts val="0"/>
              </a:spcAft>
              <a:buSzPts val="2400"/>
              <a:buChar char="–"/>
            </a:pPr>
            <a:r>
              <a:rPr lang="en-US" sz="2400"/>
              <a:t>Reference, viewing and listening conditions</a:t>
            </a:r>
            <a:endParaRPr sz="2400"/>
          </a:p>
        </p:txBody>
      </p:sp>
      <p:sp>
        <p:nvSpPr>
          <p:cNvPr id="739" name="Google Shape;739;p107"/>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J.346</a:t>
            </a:r>
            <a:endParaRPr/>
          </a:p>
        </p:txBody>
      </p:sp>
      <p:sp>
        <p:nvSpPr>
          <p:cNvPr id="740" name="Google Shape;740;p107"/>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Hybrid bit-stream perceptual models for objective video quality measurements</a:t>
            </a:r>
            <a:r>
              <a:rPr lang="en-US" sz="2400"/>
              <a:t>”</a:t>
            </a:r>
            <a:endParaRPr sz="2400"/>
          </a:p>
          <a:p>
            <a:pPr marL="457200" lvl="0" indent="-381000" algn="l" rtl="0">
              <a:spcBef>
                <a:spcPts val="0"/>
              </a:spcBef>
              <a:spcAft>
                <a:spcPts val="0"/>
              </a:spcAft>
              <a:buSzPts val="2400"/>
              <a:buChar char="»"/>
            </a:pPr>
            <a:r>
              <a:rPr lang="en-US" sz="2400"/>
              <a:t>Contribution - technical findings as member of Independent Lab Group (ILG)</a:t>
            </a:r>
            <a:endParaRPr sz="2400"/>
          </a:p>
        </p:txBody>
      </p:sp>
      <p:sp>
        <p:nvSpPr>
          <p:cNvPr id="741" name="Google Shape;741;p10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Commercial Exploitation (Technology Transfer)</a:t>
            </a:r>
            <a:endParaRPr sz="3600"/>
          </a:p>
        </p:txBody>
      </p:sp>
      <p:sp>
        <p:nvSpPr>
          <p:cNvPr id="747" name="Google Shape;747;p108"/>
          <p:cNvSpPr txBox="1">
            <a:spLocks noGrp="1"/>
          </p:cNvSpPr>
          <p:nvPr>
            <p:ph type="body" idx="1"/>
          </p:nvPr>
        </p:nvSpPr>
        <p:spPr>
          <a:xfrm>
            <a:off x="954213" y="2184400"/>
            <a:ext cx="44655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Clr>
                <a:schemeClr val="dk1"/>
              </a:buClr>
              <a:buSzPts val="3600"/>
              <a:buAutoNum type="arabicPeriod"/>
            </a:pPr>
            <a:r>
              <a:rPr lang="en-US">
                <a:solidFill>
                  <a:schemeClr val="dk1"/>
                </a:solidFill>
              </a:rPr>
              <a:t>License agreement </a:t>
            </a:r>
            <a:r>
              <a:rPr lang="en-US" b="1">
                <a:solidFill>
                  <a:srgbClr val="1E1E1E"/>
                </a:solidFill>
              </a:rPr>
              <a:t>signed in 2013</a:t>
            </a:r>
            <a:endParaRPr b="1">
              <a:solidFill>
                <a:srgbClr val="1E1E1E"/>
              </a:solidFill>
            </a:endParaRPr>
          </a:p>
          <a:p>
            <a:pPr marL="457200" lvl="0" indent="-457200" algn="l" rtl="0">
              <a:spcBef>
                <a:spcPts val="0"/>
              </a:spcBef>
              <a:spcAft>
                <a:spcPts val="0"/>
              </a:spcAft>
              <a:buClr>
                <a:schemeClr val="dk1"/>
              </a:buClr>
              <a:buSzPts val="3600"/>
              <a:buAutoNum type="arabicPeriod"/>
            </a:pPr>
            <a:r>
              <a:rPr lang="en-US">
                <a:solidFill>
                  <a:schemeClr val="dk1"/>
                </a:solidFill>
              </a:rPr>
              <a:t>License agreement </a:t>
            </a:r>
            <a:r>
              <a:rPr lang="en-US" b="1">
                <a:solidFill>
                  <a:srgbClr val="1E1E1E"/>
                </a:solidFill>
              </a:rPr>
              <a:t>being signed</a:t>
            </a:r>
            <a:endParaRPr b="1">
              <a:solidFill>
                <a:srgbClr val="1E1E1E"/>
              </a:solidFill>
            </a:endParaRPr>
          </a:p>
        </p:txBody>
      </p:sp>
      <p:sp>
        <p:nvSpPr>
          <p:cNvPr id="748" name="Google Shape;748;p10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749" name="Google Shape;749;p108"/>
          <p:cNvSpPr txBox="1">
            <a:spLocks noGrp="1"/>
          </p:cNvSpPr>
          <p:nvPr>
            <p:ph type="body" idx="2"/>
          </p:nvPr>
        </p:nvSpPr>
        <p:spPr>
          <a:xfrm>
            <a:off x="5419725" y="2184400"/>
            <a:ext cx="4467300" cy="45387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t> </a:t>
            </a:r>
            <a:endParaRPr/>
          </a:p>
        </p:txBody>
      </p:sp>
      <p:pic>
        <p:nvPicPr>
          <p:cNvPr id="750" name="Google Shape;750;p108"/>
          <p:cNvPicPr preferRelativeResize="0"/>
          <p:nvPr/>
        </p:nvPicPr>
        <p:blipFill rotWithShape="1">
          <a:blip r:embed="rId3">
            <a:alphaModFix/>
          </a:blip>
          <a:srcRect l="52015"/>
          <a:stretch/>
        </p:blipFill>
        <p:spPr>
          <a:xfrm>
            <a:off x="5927225" y="3453625"/>
            <a:ext cx="4753476" cy="200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Knowledge Dissemination</a:t>
            </a:r>
            <a:endParaRPr/>
          </a:p>
        </p:txBody>
      </p:sp>
      <p:sp>
        <p:nvSpPr>
          <p:cNvPr id="756" name="Google Shape;756;p10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SzPts val="3600"/>
              <a:buChar char="»"/>
            </a:pPr>
            <a:r>
              <a:rPr lang="en-US"/>
              <a:t>Almost </a:t>
            </a:r>
            <a:r>
              <a:rPr lang="en-US" b="1">
                <a:solidFill>
                  <a:srgbClr val="1E1E1E"/>
                </a:solidFill>
              </a:rPr>
              <a:t>100</a:t>
            </a:r>
            <a:r>
              <a:rPr lang="en-US"/>
              <a:t> scientific papers published on QoE</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scientific conferences and special sessions organised</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journal special issues published, with QoE topics</a:t>
            </a:r>
            <a:endParaRPr/>
          </a:p>
          <a:p>
            <a:pPr marL="457200" lvl="0" indent="-457200" algn="l" rtl="0">
              <a:spcBef>
                <a:spcPts val="0"/>
              </a:spcBef>
              <a:spcAft>
                <a:spcPts val="0"/>
              </a:spcAft>
              <a:buSzPts val="3600"/>
              <a:buChar char="»"/>
            </a:pPr>
            <a:r>
              <a:rPr lang="en-US"/>
              <a:t>Almost </a:t>
            </a:r>
            <a:r>
              <a:rPr lang="en-US" b="1">
                <a:solidFill>
                  <a:srgbClr val="1E1E1E"/>
                </a:solidFill>
              </a:rPr>
              <a:t>100</a:t>
            </a:r>
            <a:r>
              <a:rPr lang="en-US"/>
              <a:t> conference talks on QoE</a:t>
            </a:r>
            <a:endParaRPr/>
          </a:p>
        </p:txBody>
      </p:sp>
      <p:sp>
        <p:nvSpPr>
          <p:cNvPr id="757" name="Google Shape;757;p10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5</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Upload Increase</a:t>
            </a:r>
            <a:endParaRPr sz="5000" b="1" dirty="0"/>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dirty="0">
                <a:solidFill>
                  <a:srgbClr val="1E1E1E"/>
                </a:solidFill>
              </a:rPr>
              <a:t>According to Cisco [1]</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the average internet user will generate 84.6 GB of traffic per month (by 2022)</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up 194% from 28.8 GB in 2017</a:t>
            </a:r>
            <a:endParaRPr sz="2600" dirty="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sp>
        <p:nvSpPr>
          <p:cNvPr id="379" name="Google Shape;379;p6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2646</Words>
  <Application>Microsoft Macintosh PowerPoint</Application>
  <PresentationFormat>Custom</PresentationFormat>
  <Paragraphs>386</Paragraphs>
  <Slides>49</Slides>
  <Notes>49</Notes>
  <HiddenSlides>11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Helvetica Neue</vt:lpstr>
      <vt:lpstr>Arial Narrow</vt:lpstr>
      <vt:lpstr>Times New Roman</vt:lpstr>
      <vt:lpstr>Arimo</vt:lpstr>
      <vt:lpstr>Calibri</vt:lpstr>
      <vt:lpstr>Arial</vt:lpstr>
      <vt:lpstr>Blank Presentation - Default</vt:lpstr>
      <vt:lpstr>Blank Presentation</vt:lpstr>
      <vt:lpstr>Blank Presentation</vt:lpstr>
      <vt:lpstr>Blank Presentation</vt:lpstr>
      <vt:lpstr>Blank Presentation</vt:lpstr>
      <vt:lpstr>PowerPoint Presentation</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From Quality of Service (QoS) to Quality of Experience (QoE)</vt:lpstr>
      <vt:lpstr>Obtaining Calibration Data</vt:lpstr>
      <vt:lpstr>New Building for AGH Department of Telecommunications</vt:lpstr>
      <vt:lpstr>QoE Laboratory - Outside</vt:lpstr>
      <vt:lpstr>QoE Laboratory - Inside</vt:lpstr>
      <vt:lpstr>Laboratory of multimedia tests</vt:lpstr>
      <vt:lpstr>Idea of Psychophysical Experiments (Subjective Tests)</vt:lpstr>
      <vt:lpstr>Subjective Experiment</vt:lpstr>
      <vt:lpstr>Psychophysical Experiment (Subjective Test)</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Exploitation of Results Coming from AGH QoE Research</vt:lpstr>
      <vt:lpstr>Our Experience</vt:lpstr>
      <vt:lpstr>AGH Implementation of Video Quality Indicators</vt:lpstr>
      <vt:lpstr>Example: Blur VQI</vt:lpstr>
      <vt:lpstr>R&amp;D Projects</vt:lpstr>
      <vt:lpstr>Cooperation (1/2)</vt:lpstr>
      <vt:lpstr>Cooperation (2/2)</vt:lpstr>
      <vt:lpstr>Standardization</vt:lpstr>
      <vt:lpstr>Commercial Exploitation (Technology Transfer)</vt:lpstr>
      <vt:lpstr>Knowledge Dissemination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6</cp:revision>
  <dcterms:created xsi:type="dcterms:W3CDTF">2020-10-25T19:11:37Z</dcterms:created>
  <dcterms:modified xsi:type="dcterms:W3CDTF">2022-09-29T23:26:33Z</dcterms:modified>
</cp:coreProperties>
</file>